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4.jpg" ContentType="image/png"/>
  <Override PartName="/ppt/media/image35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78" r:id="rId4"/>
    <p:sldId id="258" r:id="rId5"/>
    <p:sldId id="259" r:id="rId6"/>
    <p:sldId id="269" r:id="rId7"/>
    <p:sldId id="271" r:id="rId8"/>
    <p:sldId id="263" r:id="rId9"/>
    <p:sldId id="265" r:id="rId10"/>
    <p:sldId id="270" r:id="rId11"/>
    <p:sldId id="275" r:id="rId12"/>
    <p:sldId id="266" r:id="rId13"/>
    <p:sldId id="276" r:id="rId14"/>
    <p:sldId id="274" r:id="rId15"/>
    <p:sldId id="267" r:id="rId16"/>
    <p:sldId id="277" r:id="rId17"/>
    <p:sldId id="272" r:id="rId18"/>
    <p:sldId id="268" r:id="rId19"/>
    <p:sldId id="260" r:id="rId20"/>
    <p:sldId id="273" r:id="rId21"/>
    <p:sldId id="279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57" autoAdjust="0"/>
  </p:normalViewPr>
  <p:slideViewPr>
    <p:cSldViewPr snapToGrid="0">
      <p:cViewPr varScale="1">
        <p:scale>
          <a:sx n="102" d="100"/>
          <a:sy n="102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E1D0-58DD-43B9-BECA-C43EA8053DCB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29B-A4B2-47CD-B058-887315C3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BDC08-A1B3-498E-8D26-B2C976EBB4A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9DBA-0855-4A63-96AB-1CF438121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3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7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03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8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92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optical flow to extract clouds’ motion vector</a:t>
            </a:r>
          </a:p>
          <a:p>
            <a:r>
              <a:rPr lang="en-US" dirty="0" smtClean="0"/>
              <a:t>Move the clouds with same motion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58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091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0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4646" y="6459785"/>
            <a:ext cx="1312025" cy="365125"/>
          </a:xfrm>
        </p:spPr>
        <p:txBody>
          <a:bodyPr/>
          <a:lstStyle/>
          <a:p>
            <a:fld id="{05F8BAE6-7703-4C1B-BD1A-55037D93EF6A}" type="slidenum">
              <a:rPr lang="en-US" smtClean="0"/>
              <a:pPr/>
              <a:t>‹#›</a:t>
            </a:fld>
            <a:r>
              <a:rPr lang="en-US" dirty="0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23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47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14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18214" y="6459785"/>
            <a:ext cx="1312025" cy="365125"/>
          </a:xfrm>
        </p:spPr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88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7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10464104" y="6496204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ECAD78C8-9B42-400A-B5B4-6F82835F5E08}" type="slidenum">
              <a:rPr lang="en-US" sz="1200" smtClean="0">
                <a:solidFill>
                  <a:schemeClr val="bg1"/>
                </a:solidFill>
              </a:rPr>
              <a:t>‹#›</a:t>
            </a:fld>
            <a:r>
              <a:rPr lang="en-US" sz="1200" dirty="0" smtClean="0">
                <a:solidFill>
                  <a:schemeClr val="bg1"/>
                </a:solidFill>
              </a:rPr>
              <a:t>/21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6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799" y="487679"/>
            <a:ext cx="10890069" cy="20376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Irradiance estimation from sky images 		for PV power prediction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8351" y="2875175"/>
            <a:ext cx="9370064" cy="198866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				</a:t>
            </a:r>
            <a:r>
              <a:rPr lang="en-US" sz="2600" b="1" dirty="0" smtClean="0"/>
              <a:t>Amrollah Seifoddini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		         		       Supervisors: 	</a:t>
            </a:r>
          </a:p>
          <a:p>
            <a:r>
              <a:rPr lang="en-US" dirty="0" smtClean="0"/>
              <a:t>	        Prof. Marc Pollefeys</a:t>
            </a:r>
            <a:r>
              <a:rPr lang="en-US" dirty="0"/>
              <a:t> </a:t>
            </a:r>
            <a:r>
              <a:rPr lang="en-US" dirty="0" smtClean="0"/>
              <a:t>			Dr</a:t>
            </a:r>
            <a:r>
              <a:rPr lang="en-US" dirty="0"/>
              <a:t>. Jan Poland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March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43" y="3663239"/>
            <a:ext cx="1138016" cy="458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76" y="3544478"/>
            <a:ext cx="1585338" cy="6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96030"/>
            <a:ext cx="10058400" cy="1450757"/>
          </a:xfrm>
        </p:spPr>
        <p:txBody>
          <a:bodyPr/>
          <a:lstStyle/>
          <a:p>
            <a:r>
              <a:rPr lang="en-US" dirty="0" smtClean="0"/>
              <a:t>Estimating diffuse from sensors </a:t>
            </a:r>
            <a:r>
              <a:rPr lang="en-US" sz="3200" dirty="0" smtClean="0"/>
              <a:t>(cont.)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8" y="1904929"/>
            <a:ext cx="5414851" cy="3980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87" y="18848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Images between 8 AM until 19 hour from all the </a:t>
                </a:r>
                <a:r>
                  <a:rPr lang="en-US" dirty="0"/>
                  <a:t>available </a:t>
                </a:r>
                <a:r>
                  <a:rPr lang="en-US" dirty="0" smtClean="0"/>
                  <a:t> days</a:t>
                </a:r>
              </a:p>
              <a:p>
                <a:r>
                  <a:rPr lang="en-US" dirty="0" smtClean="0"/>
                  <a:t>Only images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complete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−  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no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at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all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Skipping consecutive similar images in a day (no cloud or full cloudy)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Target = DHI calculated from sensor 2 (titled)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~44000 data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40%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training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60%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testing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0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</a:t>
            </a:r>
            <a:r>
              <a:rPr lang="en-US" dirty="0" smtClean="0"/>
              <a:t>features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Non-image features: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Clear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sky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DHI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zenith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angle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Image-based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4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circumsolar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state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Saturation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factor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around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66" y="1941922"/>
            <a:ext cx="3501377" cy="30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features </a:t>
            </a:r>
            <a:r>
              <a:rPr lang="en-US" sz="3200" dirty="0" smtClean="0"/>
              <a:t>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28" y="2234154"/>
            <a:ext cx="1667549" cy="159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60" y="2234154"/>
            <a:ext cx="1667549" cy="159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92" y="2234154"/>
            <a:ext cx="1667108" cy="1590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83" y="2233733"/>
            <a:ext cx="1667549" cy="1591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768" y="1680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8116" y="1759666"/>
            <a:ext cx="131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un_state</a:t>
            </a:r>
            <a:r>
              <a:rPr lang="en-US" dirty="0" smtClean="0"/>
              <a:t> =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5176" y="1667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1584" y="1667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77913" y="17016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9" y="4321424"/>
            <a:ext cx="7584713" cy="18744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33" y="5074007"/>
            <a:ext cx="181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factor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3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K-nearest-neighbor regression</a:t>
            </a:r>
          </a:p>
          <a:p>
            <a:pPr lvl="1"/>
            <a:r>
              <a:rPr lang="en-US" sz="2200" dirty="0" smtClean="0"/>
              <a:t>K=10</a:t>
            </a:r>
          </a:p>
          <a:p>
            <a:r>
              <a:rPr lang="en-US" sz="2400" dirty="0" smtClean="0"/>
              <a:t>Support Vector Machine regression</a:t>
            </a:r>
          </a:p>
          <a:p>
            <a:pPr lvl="1"/>
            <a:r>
              <a:rPr lang="en-US" sz="2200" dirty="0" smtClean="0"/>
              <a:t>RBF kernel</a:t>
            </a:r>
          </a:p>
          <a:p>
            <a:pPr lvl="1"/>
            <a:r>
              <a:rPr lang="en-US" sz="2200" dirty="0" smtClean="0"/>
              <a:t>parameters cross-validated</a:t>
            </a:r>
          </a:p>
          <a:p>
            <a:r>
              <a:rPr lang="en-US" sz="2400" dirty="0" smtClean="0"/>
              <a:t>Linear </a:t>
            </a:r>
            <a:r>
              <a:rPr lang="en-US" sz="2400" dirty="0" smtClean="0"/>
              <a:t>regression</a:t>
            </a:r>
          </a:p>
          <a:p>
            <a:pPr lvl="1"/>
            <a:r>
              <a:rPr lang="en-US" sz="2200" dirty="0" smtClean="0"/>
              <a:t>With Non-linear features</a:t>
            </a:r>
            <a:endParaRPr lang="en-US" sz="2200" dirty="0" smtClean="0"/>
          </a:p>
          <a:p>
            <a:pPr lvl="1"/>
            <a:r>
              <a:rPr lang="en-US" sz="2200" dirty="0" smtClean="0"/>
              <a:t>With feature interactions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7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K-NN regression 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09743" y="1984135"/>
            <a:ext cx="2472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RMSE</a:t>
            </a:r>
            <a:r>
              <a:rPr lang="en-US" dirty="0" smtClean="0"/>
              <a:t> = </a:t>
            </a:r>
            <a:r>
              <a:rPr lang="en-US" b="1" dirty="0" smtClean="0"/>
              <a:t>34.8</a:t>
            </a:r>
            <a:r>
              <a:rPr lang="en-US" dirty="0" smtClean="0"/>
              <a:t>    W/m^2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6809" y="2038681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= </a:t>
            </a:r>
            <a:r>
              <a:rPr lang="en-US" b="1" dirty="0" smtClean="0"/>
              <a:t>57.2</a:t>
            </a:r>
            <a:r>
              <a:rPr lang="en-US" dirty="0" smtClean="0"/>
              <a:t>    W/m^2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4420" y="1968402"/>
            <a:ext cx="188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the features: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9197" y="20554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Non-image features: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9" y="2384245"/>
            <a:ext cx="5082212" cy="3811659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71" y="2399978"/>
            <a:ext cx="5019819" cy="3764864"/>
          </a:xfrm>
        </p:spPr>
      </p:pic>
    </p:spTree>
    <p:extLst>
      <p:ext uri="{BB962C8B-B14F-4D97-AF65-F5344CB8AC3E}">
        <p14:creationId xmlns:p14="http://schemas.microsoft.com/office/powerpoint/2010/main" val="1593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6266" y="4807776"/>
                <a:ext cx="31879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 smtClean="0"/>
                  <a:t>40% improvement in RSME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266" y="4807776"/>
                <a:ext cx="3187989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231" r="-114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98" y="1798599"/>
            <a:ext cx="5938887" cy="408372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339662"/>
              </p:ext>
            </p:extLst>
          </p:nvPr>
        </p:nvGraphicFramePr>
        <p:xfrm>
          <a:off x="1055804" y="2170870"/>
          <a:ext cx="4883083" cy="16451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9380"/>
                <a:gridCol w="912458"/>
                <a:gridCol w="1266527"/>
                <a:gridCol w="744718"/>
              </a:tblGrid>
              <a:tr h="4956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K-NN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Linear</a:t>
                      </a:r>
                      <a:r>
                        <a:rPr lang="en-US" sz="1800" baseline="0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Regression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SVR</a:t>
                      </a:r>
                      <a:endParaRPr lang="en-US" dirty="0"/>
                    </a:p>
                  </a:txBody>
                  <a:tcPr anchor="ctr"/>
                </a:tc>
              </a:tr>
              <a:tr h="5478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RMSE (no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image)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57.2</a:t>
                      </a:r>
                      <a:endParaRPr lang="en-US" sz="18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62.7</a:t>
                      </a:r>
                      <a:endParaRPr lang="en-US" dirty="0"/>
                    </a:p>
                  </a:txBody>
                  <a:tcPr anchor="ctr"/>
                </a:tc>
              </a:tr>
              <a:tr h="45404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RMSE (with image)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34.8</a:t>
                      </a:r>
                      <a:endParaRPr lang="en-US" sz="24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95101" y="5971001"/>
            <a:ext cx="2414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K-NN error histogram</a:t>
            </a:r>
          </a:p>
        </p:txBody>
      </p:sp>
    </p:spTree>
    <p:extLst>
      <p:ext uri="{BB962C8B-B14F-4D97-AF65-F5344CB8AC3E}">
        <p14:creationId xmlns:p14="http://schemas.microsoft.com/office/powerpoint/2010/main" val="32533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GHI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" y="2410445"/>
            <a:ext cx="5296639" cy="389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44" y="2410445"/>
            <a:ext cx="5195026" cy="3896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97280" y="2044324"/>
                <a:ext cx="376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DHI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44324"/>
                <a:ext cx="37619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59" r="-129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566394" y="2083600"/>
                <a:ext cx="37539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DHI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394" y="2083600"/>
                <a:ext cx="375391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461" r="-146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 irradiance forecast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54" y="1969512"/>
            <a:ext cx="3579574" cy="357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1845734"/>
            <a:ext cx="3950861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partial sun occlusion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12" y="2448907"/>
            <a:ext cx="5538110" cy="380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47464"/>
            <a:ext cx="1768446" cy="183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2" y="3623039"/>
            <a:ext cx="1949306" cy="1858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0164" y="1883363"/>
            <a:ext cx="276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Cloud type </a:t>
            </a:r>
            <a:r>
              <a:rPr lang="en-US" sz="2000" dirty="0" smtClean="0"/>
              <a:t>classification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51804" y="2642868"/>
                <a:ext cx="2463047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𝐷𝑁𝐼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𝐷𝐻𝐼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04" y="2642868"/>
                <a:ext cx="2463047" cy="46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0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Sky imager based shortest-term solar irradiance </a:t>
            </a:r>
            <a:r>
              <a:rPr lang="en-US" b="1" dirty="0" smtClean="0"/>
              <a:t>forecasts for local </a:t>
            </a:r>
            <a:r>
              <a:rPr lang="en-US" b="1" dirty="0"/>
              <a:t>solar energy applications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1" y="2256516"/>
            <a:ext cx="7579151" cy="3612578"/>
          </a:xfrm>
          <a:prstGeom prst="rect">
            <a:avLst/>
          </a:prstGeom>
        </p:spPr>
      </p:pic>
      <p:sp>
        <p:nvSpPr>
          <p:cNvPr id="6" name="Shape 194"/>
          <p:cNvSpPr/>
          <p:nvPr/>
        </p:nvSpPr>
        <p:spPr>
          <a:xfrm flipH="1" flipV="1">
            <a:off x="4138366" y="4044098"/>
            <a:ext cx="254523" cy="849285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7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Goal: estimate diffuse irradiance from sky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Extracting cloud state features from 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Using machine learning on image and non-image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Improved RMSE by 40% (35 W/m^2)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3586" y="2988297"/>
            <a:ext cx="5043341" cy="150828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Any question?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1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  <a:r>
              <a:rPr lang="en-US" dirty="0" smtClean="0"/>
              <a:t>components </a:t>
            </a:r>
            <a:r>
              <a:rPr lang="en-US" sz="3600" dirty="0" smtClean="0"/>
              <a:t>(cont.)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56" y="1845734"/>
            <a:ext cx="5239043" cy="3929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01" y="2184930"/>
            <a:ext cx="4457134" cy="30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clouds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62" y="1753928"/>
            <a:ext cx="5995589" cy="4496692"/>
          </a:xfrm>
        </p:spPr>
      </p:pic>
      <p:sp>
        <p:nvSpPr>
          <p:cNvPr id="6" name="TextBox 5"/>
          <p:cNvSpPr txBox="1"/>
          <p:nvPr/>
        </p:nvSpPr>
        <p:spPr>
          <a:xfrm>
            <a:off x="1097280" y="2934295"/>
            <a:ext cx="3501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to </a:t>
            </a:r>
            <a:r>
              <a:rPr lang="en-US" dirty="0" smtClean="0"/>
              <a:t>85% </a:t>
            </a:r>
            <a:r>
              <a:rPr lang="en-US" dirty="0"/>
              <a:t>irradiance drop</a:t>
            </a:r>
          </a:p>
          <a:p>
            <a:endParaRPr lang="en-US" dirty="0" smtClean="0"/>
          </a:p>
          <a:p>
            <a:r>
              <a:rPr lang="en-US" dirty="0" smtClean="0"/>
              <a:t>Up to 20% irradiance enhancement</a:t>
            </a:r>
          </a:p>
        </p:txBody>
      </p:sp>
    </p:spTree>
    <p:extLst>
      <p:ext uri="{BB962C8B-B14F-4D97-AF65-F5344CB8AC3E}">
        <p14:creationId xmlns:p14="http://schemas.microsoft.com/office/powerpoint/2010/main" val="26515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</a:t>
            </a:r>
            <a:r>
              <a:rPr lang="en-US" sz="3200" dirty="0" smtClean="0"/>
              <a:t>(in </a:t>
            </a:r>
            <a:r>
              <a:rPr lang="en-US" sz="3200" dirty="0" err="1" smtClean="0"/>
              <a:t>Cavriglia</a:t>
            </a:r>
            <a:r>
              <a:rPr lang="en-US" sz="3200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2" y="1846262"/>
            <a:ext cx="4689932" cy="351465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03" y="1846263"/>
            <a:ext cx="4689933" cy="3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HDR Images </a:t>
            </a:r>
            <a:r>
              <a:rPr lang="en-US" dirty="0" smtClean="0"/>
              <a:t>every </a:t>
            </a:r>
            <a:r>
              <a:rPr lang="en-US" dirty="0" smtClean="0"/>
              <a:t>8 </a:t>
            </a:r>
            <a:r>
              <a:rPr lang="en-US" dirty="0" smtClean="0"/>
              <a:t>seconds</a:t>
            </a:r>
          </a:p>
          <a:p>
            <a:r>
              <a:rPr lang="en-US" dirty="0"/>
              <a:t>Irradiance every 8 </a:t>
            </a:r>
            <a:r>
              <a:rPr lang="en-US" dirty="0" smtClean="0"/>
              <a:t>seconds</a:t>
            </a:r>
            <a:br>
              <a:rPr lang="en-US" dirty="0" smtClean="0"/>
            </a:br>
            <a:r>
              <a:rPr lang="en-US" sz="1800" dirty="0" smtClean="0"/>
              <a:t>Power </a:t>
            </a:r>
            <a:r>
              <a:rPr lang="en-US" sz="1800" dirty="0" smtClean="0"/>
              <a:t>every 3 seconds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" y="2895145"/>
            <a:ext cx="4280015" cy="293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84" y="2895145"/>
            <a:ext cx="4091233" cy="2846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02" y="1737360"/>
            <a:ext cx="2554665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Horizontal Irradiance (GHI</a:t>
            </a:r>
            <a:r>
              <a:rPr lang="en-US" dirty="0" smtClean="0"/>
              <a:t>)</a:t>
            </a:r>
          </a:p>
          <a:p>
            <a:r>
              <a:rPr lang="en-US" dirty="0"/>
              <a:t>Direct Normal Irradiance (DNI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Diffuse Horizontal Irradiance (DHI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77" y="3863649"/>
            <a:ext cx="3665053" cy="2415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94970" y="3498157"/>
                <a:ext cx="4975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𝐺𝐻𝐼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×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DHI + reflected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970" y="3498157"/>
                <a:ext cx="497501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083" t="-26667" r="-257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184"/>
          <p:cNvSpPr/>
          <p:nvPr/>
        </p:nvSpPr>
        <p:spPr>
          <a:xfrm>
            <a:off x="6411227" y="1781915"/>
            <a:ext cx="4721829" cy="4087179"/>
          </a:xfrm>
          <a:prstGeom prst="rect">
            <a:avLst/>
          </a:prstGeom>
          <a:gradFill>
            <a:gsLst>
              <a:gs pos="0">
                <a:srgbClr val="51A7F9"/>
              </a:gs>
              <a:gs pos="100000">
                <a:srgbClr val="164F86"/>
              </a:gs>
            </a:gsLst>
            <a:path>
              <a:fillToRect l="53409" t="47000" r="46590" b="52999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				</a:t>
            </a:r>
          </a:p>
        </p:txBody>
      </p:sp>
      <p:pic>
        <p:nvPicPr>
          <p:cNvPr id="11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5336" y="3046282"/>
            <a:ext cx="1439223" cy="82120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87"/>
          <p:cNvSpPr/>
          <p:nvPr/>
        </p:nvSpPr>
        <p:spPr>
          <a:xfrm flipV="1">
            <a:off x="8039086" y="2320228"/>
            <a:ext cx="2594349" cy="3275306"/>
          </a:xfrm>
          <a:prstGeom prst="line">
            <a:avLst/>
          </a:prstGeom>
          <a:ln w="76200">
            <a:solidFill>
              <a:srgbClr val="F5D32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3" name="Shape 188"/>
          <p:cNvSpPr/>
          <p:nvPr/>
        </p:nvSpPr>
        <p:spPr>
          <a:xfrm flipV="1">
            <a:off x="8898968" y="2186709"/>
            <a:ext cx="1657502" cy="1116439"/>
          </a:xfrm>
          <a:prstGeom prst="line">
            <a:avLst/>
          </a:prstGeom>
          <a:ln w="76200">
            <a:solidFill>
              <a:srgbClr val="F5D32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4" name="Shape 189"/>
          <p:cNvSpPr/>
          <p:nvPr/>
        </p:nvSpPr>
        <p:spPr>
          <a:xfrm flipV="1">
            <a:off x="8322382" y="3303147"/>
            <a:ext cx="559628" cy="1"/>
          </a:xfrm>
          <a:prstGeom prst="line">
            <a:avLst/>
          </a:prstGeom>
          <a:ln w="76200">
            <a:solidFill>
              <a:srgbClr val="F5D32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5" name="Shape 190"/>
          <p:cNvSpPr/>
          <p:nvPr/>
        </p:nvSpPr>
        <p:spPr>
          <a:xfrm>
            <a:off x="8574159" y="2778175"/>
            <a:ext cx="360707" cy="526516"/>
          </a:xfrm>
          <a:prstGeom prst="line">
            <a:avLst/>
          </a:prstGeom>
          <a:ln w="76200">
            <a:solidFill>
              <a:srgbClr val="F5D32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6" name="Shape 191"/>
          <p:cNvSpPr/>
          <p:nvPr/>
        </p:nvSpPr>
        <p:spPr>
          <a:xfrm flipH="1" flipV="1">
            <a:off x="8932693" y="3303147"/>
            <a:ext cx="696155" cy="2113887"/>
          </a:xfrm>
          <a:prstGeom prst="line">
            <a:avLst/>
          </a:prstGeom>
          <a:ln w="76200">
            <a:solidFill>
              <a:srgbClr val="F5D32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7" name="Shape 192"/>
          <p:cNvSpPr/>
          <p:nvPr/>
        </p:nvSpPr>
        <p:spPr>
          <a:xfrm>
            <a:off x="9522008" y="5432489"/>
            <a:ext cx="245316" cy="226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8" name="Shape 193"/>
          <p:cNvSpPr/>
          <p:nvPr/>
        </p:nvSpPr>
        <p:spPr>
          <a:xfrm flipH="1" flipV="1">
            <a:off x="7114200" y="3684472"/>
            <a:ext cx="898633" cy="1941622"/>
          </a:xfrm>
          <a:prstGeom prst="line">
            <a:avLst/>
          </a:prstGeom>
          <a:ln w="76200">
            <a:solidFill>
              <a:srgbClr val="F5D328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sp>
        <p:nvSpPr>
          <p:cNvPr id="19" name="Shape 194"/>
          <p:cNvSpPr/>
          <p:nvPr/>
        </p:nvSpPr>
        <p:spPr>
          <a:xfrm flipH="1" flipV="1">
            <a:off x="7114199" y="3684471"/>
            <a:ext cx="2436530" cy="1894207"/>
          </a:xfrm>
          <a:prstGeom prst="line">
            <a:avLst/>
          </a:prstGeom>
          <a:ln w="76200">
            <a:solidFill>
              <a:srgbClr val="F5D328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grpSp>
        <p:nvGrpSpPr>
          <p:cNvPr id="20" name="Group 197"/>
          <p:cNvGrpSpPr/>
          <p:nvPr/>
        </p:nvGrpSpPr>
        <p:grpSpPr>
          <a:xfrm rot="296307">
            <a:off x="9800875" y="2323086"/>
            <a:ext cx="842463" cy="3166820"/>
            <a:chOff x="0" y="-1"/>
            <a:chExt cx="1092546" cy="4587483"/>
          </a:xfrm>
        </p:grpSpPr>
        <p:sp>
          <p:nvSpPr>
            <p:cNvPr id="21" name="Shape 195"/>
            <p:cNvSpPr/>
            <p:nvPr/>
          </p:nvSpPr>
          <p:spPr>
            <a:xfrm flipV="1">
              <a:off x="88786" y="-1"/>
              <a:ext cx="1003760" cy="4587483"/>
            </a:xfrm>
            <a:prstGeom prst="line">
              <a:avLst/>
            </a:prstGeom>
            <a:noFill/>
            <a:ln w="76200" cap="flat">
              <a:solidFill>
                <a:srgbClr val="F5D328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22" name="Shape 196"/>
            <p:cNvSpPr/>
            <p:nvPr/>
          </p:nvSpPr>
          <p:spPr>
            <a:xfrm>
              <a:off x="0" y="2493444"/>
              <a:ext cx="941720" cy="445848"/>
            </a:xfrm>
            <a:prstGeom prst="rect">
              <a:avLst/>
            </a:prstGeom>
            <a:solidFill>
              <a:srgbClr val="51A7F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900" b="1">
                  <a:solidFill>
                    <a:srgbClr val="F5D328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2000" b="1" dirty="0">
                  <a:solidFill>
                    <a:srgbClr val="F5D328"/>
                  </a:solidFill>
                </a:rPr>
                <a:t>Direct</a:t>
              </a:r>
            </a:p>
          </p:txBody>
        </p:sp>
      </p:grpSp>
      <p:sp>
        <p:nvSpPr>
          <p:cNvPr id="23" name="Shape 198"/>
          <p:cNvSpPr/>
          <p:nvPr/>
        </p:nvSpPr>
        <p:spPr>
          <a:xfrm>
            <a:off x="8450210" y="3499170"/>
            <a:ext cx="947753" cy="307777"/>
          </a:xfrm>
          <a:prstGeom prst="rect">
            <a:avLst/>
          </a:prstGeom>
          <a:solidFill>
            <a:srgbClr val="55A8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900" b="1">
                <a:solidFill>
                  <a:srgbClr val="F5D32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F5D328"/>
                </a:solidFill>
              </a:rPr>
              <a:t>Diffuse</a:t>
            </a:r>
          </a:p>
        </p:txBody>
      </p:sp>
      <p:sp>
        <p:nvSpPr>
          <p:cNvPr id="24" name="Shape 199"/>
          <p:cNvSpPr/>
          <p:nvPr/>
        </p:nvSpPr>
        <p:spPr>
          <a:xfrm>
            <a:off x="7704870" y="4376728"/>
            <a:ext cx="944979" cy="307777"/>
          </a:xfrm>
          <a:prstGeom prst="rect">
            <a:avLst/>
          </a:prstGeom>
          <a:solidFill>
            <a:srgbClr val="55A8F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900" b="1">
                <a:solidFill>
                  <a:srgbClr val="F5D32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 dirty="0">
                <a:solidFill>
                  <a:srgbClr val="F5D328"/>
                </a:solidFill>
              </a:rPr>
              <a:t>Reflect</a:t>
            </a:r>
          </a:p>
        </p:txBody>
      </p:sp>
      <p:sp>
        <p:nvSpPr>
          <p:cNvPr id="25" name="Shape 200"/>
          <p:cNvSpPr/>
          <p:nvPr/>
        </p:nvSpPr>
        <p:spPr>
          <a:xfrm>
            <a:off x="10531895" y="1808314"/>
            <a:ext cx="559629" cy="496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F39019"/>
              </a:gs>
              <a:gs pos="100000">
                <a:srgbClr val="FFFB00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  <a:endParaRPr/>
          </a:p>
        </p:txBody>
      </p:sp>
      <p:pic>
        <p:nvPicPr>
          <p:cNvPr id="2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35331" y="5674719"/>
            <a:ext cx="230799" cy="247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36093" y="3154464"/>
            <a:ext cx="1439222" cy="821207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Left Brace 27"/>
          <p:cNvSpPr/>
          <p:nvPr/>
        </p:nvSpPr>
        <p:spPr>
          <a:xfrm rot="5400000">
            <a:off x="5039266" y="2516391"/>
            <a:ext cx="281532" cy="19136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926810" y="2963116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Clear-sky irradiance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9" y="1857375"/>
            <a:ext cx="5288911" cy="39666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" y="1857375"/>
            <a:ext cx="5081283" cy="4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DNI </a:t>
            </a:r>
            <a:r>
              <a:rPr lang="en-US" sz="2800" dirty="0"/>
              <a:t>(from clear-sky </a:t>
            </a:r>
            <a:r>
              <a:rPr lang="en-US" sz="2800" dirty="0" smtClean="0"/>
              <a:t>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𝑜𝑐𝑐𝑙𝑢𝑑𝑒𝑑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𝐷𝑁𝐼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𝑐𝑙𝑒𝑎𝑟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𝑠𝑘𝑦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83" y="197696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97280" y="2614741"/>
                <a:ext cx="3761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DHI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14741"/>
                <a:ext cx="3761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59" r="-129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5400000">
            <a:off x="2803397" y="1543722"/>
            <a:ext cx="281532" cy="18605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3320" y="1963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sensors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9" y="1941922"/>
            <a:ext cx="4838024" cy="362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3" y="1857163"/>
            <a:ext cx="4951036" cy="3713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55025" y="5706732"/>
                <a:ext cx="46814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𝐻𝐼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025" y="5706732"/>
                <a:ext cx="4681474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894197" y="5765751"/>
                <a:ext cx="43405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𝐴𝑟𝑐𝑡𝑎𝑛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⊗ 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197" y="5765751"/>
                <a:ext cx="4340571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9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2992</TotalTime>
  <Words>408</Words>
  <Application>Microsoft Office PowerPoint</Application>
  <PresentationFormat>Widescreen</PresentationFormat>
  <Paragraphs>123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Cambria Math</vt:lpstr>
      <vt:lpstr>Gill Sans</vt:lpstr>
      <vt:lpstr>Wingdings</vt:lpstr>
      <vt:lpstr>Retrospect</vt:lpstr>
      <vt:lpstr>Irradiance estimation from sky images   for PV power prediction</vt:lpstr>
      <vt:lpstr>Motivation &amp; goal</vt:lpstr>
      <vt:lpstr>Effects of clouds</vt:lpstr>
      <vt:lpstr>Experimental setup (in Cavriglia)</vt:lpstr>
      <vt:lpstr>Acquired Data</vt:lpstr>
      <vt:lpstr>Irradiation components</vt:lpstr>
      <vt:lpstr>Clear-sky irradiance model</vt:lpstr>
      <vt:lpstr>Estimating DNI (from clear-sky model)</vt:lpstr>
      <vt:lpstr>Estimating diffuse from sensors</vt:lpstr>
      <vt:lpstr>Estimating diffuse from sensors (cont.)</vt:lpstr>
      <vt:lpstr>Dataset</vt:lpstr>
      <vt:lpstr>Estimating diffuse from features</vt:lpstr>
      <vt:lpstr>Image features (cont.)</vt:lpstr>
      <vt:lpstr>Learning algorithms</vt:lpstr>
      <vt:lpstr>K-NN regression result</vt:lpstr>
      <vt:lpstr>Errors</vt:lpstr>
      <vt:lpstr>Constructing GHI</vt:lpstr>
      <vt:lpstr>Application in irradiance forecast</vt:lpstr>
      <vt:lpstr>Future work</vt:lpstr>
      <vt:lpstr>Conclusion</vt:lpstr>
      <vt:lpstr>                     Thank you!</vt:lpstr>
      <vt:lpstr>Irradiation components (cont.)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Irradiance retrieval from sky images</dc:title>
  <dc:creator>KXuyZqnYE4@student.ethz.ch</dc:creator>
  <cp:lastModifiedBy>KXuyZqnYE4@student.ethz.ch</cp:lastModifiedBy>
  <cp:revision>247</cp:revision>
  <dcterms:created xsi:type="dcterms:W3CDTF">2016-03-23T09:59:22Z</dcterms:created>
  <dcterms:modified xsi:type="dcterms:W3CDTF">2016-04-05T13:43:47Z</dcterms:modified>
</cp:coreProperties>
</file>